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15" r:id="rId3"/>
    <p:sldId id="318" r:id="rId4"/>
    <p:sldId id="333" r:id="rId5"/>
    <p:sldId id="334" r:id="rId6"/>
    <p:sldId id="335" r:id="rId7"/>
    <p:sldId id="336" r:id="rId8"/>
    <p:sldId id="337" r:id="rId9"/>
    <p:sldId id="340" r:id="rId10"/>
    <p:sldId id="331" r:id="rId11"/>
    <p:sldId id="338" r:id="rId12"/>
  </p:sldIdLst>
  <p:sldSz cx="9144000" cy="6858000" type="screen4x3"/>
  <p:notesSz cx="6888163" cy="100218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1215" autoAdjust="0"/>
  </p:normalViewPr>
  <p:slideViewPr>
    <p:cSldViewPr>
      <p:cViewPr varScale="1">
        <p:scale>
          <a:sx n="77" d="100"/>
          <a:sy n="77" d="100"/>
        </p:scale>
        <p:origin x="-15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1698" y="0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de-DE" altLang="de-DE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9054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BF8CDC1B-12CA-497E-B51C-9046D595D0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80959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1698" y="0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de-DE" altLang="de-DE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8213" y="750888"/>
            <a:ext cx="5011737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817" y="4760397"/>
            <a:ext cx="5510530" cy="450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9054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de-DE" altLang="de-DE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1698" y="9519054"/>
            <a:ext cx="2984871" cy="501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25" tIns="48312" rIns="96625" bIns="48312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53D8544C-0DA5-4DA6-A066-EDFDFDB12D3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96194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822820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10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11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3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4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5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6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7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8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8544C-0DA5-4DA6-A066-EDFDFDB12D37}" type="slidenum">
              <a:rPr lang="de-DE" altLang="de-DE" smtClean="0"/>
              <a:pPr/>
              <a:t>9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58180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3275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505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948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15382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13131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170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402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19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888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28851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799277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r"/>
            <a:fld id="{331E66CA-096A-4F8A-9620-92D4054C35EB}" type="slidenum">
              <a:rPr lang="de-DE" altLang="de-DE" sz="1400"/>
              <a:pPr algn="r"/>
              <a:t>‹Nr.›</a:t>
            </a:fld>
            <a:endParaRPr lang="de-DE" altLang="de-DE" sz="1400"/>
          </a:p>
        </p:txBody>
      </p:sp>
      <p:sp>
        <p:nvSpPr>
          <p:cNvPr id="1032" name="Rectangle 8"/>
          <p:cNvSpPr>
            <a:spLocks noChangeArrowheads="1"/>
          </p:cNvSpPr>
          <p:nvPr userDrawn="1"/>
        </p:nvSpPr>
        <p:spPr bwMode="auto">
          <a:xfrm rot="-10800000">
            <a:off x="7075488" y="179388"/>
            <a:ext cx="920750" cy="920750"/>
          </a:xfrm>
          <a:prstGeom prst="rect">
            <a:avLst/>
          </a:prstGeom>
          <a:solidFill>
            <a:srgbClr val="DDDDDD"/>
          </a:solidFill>
          <a:ln w="9525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 rot="-10800000">
            <a:off x="7485063" y="735013"/>
            <a:ext cx="920750" cy="920750"/>
          </a:xfrm>
          <a:prstGeom prst="rect">
            <a:avLst/>
          </a:prstGeom>
          <a:solidFill>
            <a:srgbClr val="C0C0C0">
              <a:alpha val="31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4" name="Rectangle 10"/>
          <p:cNvSpPr>
            <a:spLocks noChangeArrowheads="1"/>
          </p:cNvSpPr>
          <p:nvPr userDrawn="1"/>
        </p:nvSpPr>
        <p:spPr bwMode="auto">
          <a:xfrm flipV="1">
            <a:off x="395288" y="1341438"/>
            <a:ext cx="8029575" cy="69850"/>
          </a:xfrm>
          <a:prstGeom prst="rect">
            <a:avLst/>
          </a:prstGeom>
          <a:solidFill>
            <a:srgbClr val="0066FF">
              <a:alpha val="80000"/>
            </a:srgbClr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6" name="Rectangle 12"/>
          <p:cNvSpPr>
            <a:spLocks noChangeArrowheads="1"/>
          </p:cNvSpPr>
          <p:nvPr userDrawn="1"/>
        </p:nvSpPr>
        <p:spPr bwMode="auto">
          <a:xfrm rot="-10800000">
            <a:off x="8407400" y="0"/>
            <a:ext cx="736600" cy="738188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wrap="none" lIns="0" tIns="0" rIns="0" bIns="0" anchor="ctr" anchorCtr="1"/>
          <a:lstStyle/>
          <a:p>
            <a:pPr algn="ctr"/>
            <a:endParaRPr lang="de-DE" altLang="de-DE" sz="1200">
              <a:latin typeface="Verdana" pitchFamily="34" charset="0"/>
            </a:endParaRPr>
          </a:p>
        </p:txBody>
      </p:sp>
      <p:pic>
        <p:nvPicPr>
          <p:cNvPr id="1037" name="Picture 13" descr="BAG_Logo-neu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88913"/>
            <a:ext cx="1493837" cy="11049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 rot="5400000" flipH="1" flipV="1">
            <a:off x="5557838" y="3738562"/>
            <a:ext cx="6165850" cy="73025"/>
          </a:xfrm>
          <a:prstGeom prst="rect">
            <a:avLst/>
          </a:prstGeom>
          <a:solidFill>
            <a:srgbClr val="0066FF">
              <a:alpha val="80000"/>
            </a:srgbClr>
          </a:solidFill>
          <a:ln w="9525">
            <a:solidFill>
              <a:srgbClr val="DDDDDD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23528" y="2060848"/>
            <a:ext cx="8064896" cy="25202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15963" algn="l"/>
            <a:r>
              <a:rPr lang="de-DE" altLang="de-DE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Führungskompetenz </a:t>
            </a:r>
            <a:br>
              <a:rPr lang="de-DE" altLang="de-DE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4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 der Selbsthilfe</a:t>
            </a:r>
            <a:endParaRPr lang="de-DE" altLang="de-DE" sz="4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95536" y="5445224"/>
            <a:ext cx="8280920" cy="122413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715963" algn="l"/>
            <a:r>
              <a:rPr lang="de-DE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Dr. Martin Danner, </a:t>
            </a:r>
            <a:r>
              <a:rPr lang="de-DE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Bundesgeschäftsführer </a:t>
            </a:r>
            <a:r>
              <a:rPr lang="de-DE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der BAG </a:t>
            </a:r>
            <a:r>
              <a:rPr lang="de-DE" alt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SELBSTHILFE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0">
              <a:spcAft>
                <a:spcPts val="1800"/>
              </a:spcAft>
              <a:buNone/>
              <a:tabLst>
                <a:tab pos="1079500" algn="l"/>
              </a:tabLst>
            </a:pPr>
            <a:r>
              <a:rPr lang="de-DE" altLang="de-DE" sz="3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Mangel an Führungskräften</a:t>
            </a:r>
          </a:p>
          <a:p>
            <a:pPr marL="715963" indent="0">
              <a:spcAft>
                <a:spcPts val="1800"/>
              </a:spcAft>
              <a:buNone/>
              <a:tabLst>
                <a:tab pos="1079500" algn="l"/>
              </a:tabLst>
            </a:pPr>
            <a:endParaRPr lang="de-DE" altLang="de-DE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5963" indent="0">
              <a:spcAft>
                <a:spcPts val="1200"/>
              </a:spcAft>
              <a:buNone/>
              <a:tabLst>
                <a:tab pos="1079500" algn="l"/>
              </a:tabLst>
            </a:pPr>
            <a:r>
              <a:rPr lang="de-DE" altLang="de-DE" sz="3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Wandel der Engagement-bereitschaft</a:t>
            </a: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1863" indent="-5715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endParaRPr lang="de-DE" altLang="de-DE" sz="3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43791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7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73150" indent="0">
              <a:spcAft>
                <a:spcPts val="1200"/>
              </a:spcAft>
              <a:buNone/>
              <a:tabLst>
                <a:tab pos="1079500" algn="l"/>
              </a:tabLst>
            </a:pPr>
            <a:r>
              <a:rPr lang="de-DE" altLang="de-DE" sz="3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Vielen Dank für</a:t>
            </a:r>
          </a:p>
          <a:p>
            <a:pPr marL="1073150" indent="0">
              <a:spcAft>
                <a:spcPts val="1200"/>
              </a:spcAft>
              <a:buNone/>
              <a:tabLst>
                <a:tab pos="1079500" algn="l"/>
              </a:tabLst>
            </a:pPr>
            <a:r>
              <a:rPr lang="de-DE" altLang="de-DE" sz="37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Ihre Aufmerksamkeit!</a:t>
            </a: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1863" indent="-5715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endParaRPr lang="de-DE" altLang="de-DE" sz="3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64214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1071563">
              <a:spcAft>
                <a:spcPts val="1200"/>
              </a:spcAft>
              <a:buNone/>
              <a:tabLst>
                <a:tab pos="1079500" algn="l"/>
              </a:tabLst>
            </a:pPr>
            <a:r>
              <a:rPr lang="de-DE" alt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Was bedeutet</a:t>
            </a:r>
          </a:p>
          <a:p>
            <a:pPr marL="360363" indent="1071563">
              <a:spcAft>
                <a:spcPts val="1200"/>
              </a:spcAft>
              <a:buNone/>
              <a:tabLst>
                <a:tab pos="1079500" algn="l"/>
              </a:tabLst>
            </a:pPr>
            <a:r>
              <a:rPr lang="de-DE" alt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„Führung“?</a:t>
            </a:r>
          </a:p>
          <a:p>
            <a:pPr marL="1073150" indent="-712788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161237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57188" indent="0">
              <a:spcAft>
                <a:spcPts val="1200"/>
              </a:spcAft>
              <a:buNone/>
              <a:tabLst>
                <a:tab pos="1079500" algn="l"/>
              </a:tabLst>
            </a:pPr>
            <a:r>
              <a:rPr lang="de-DE" alt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„Selbsthilfe bedeutet gegen-seitige Unterstützung und hat </a:t>
            </a:r>
            <a:br>
              <a:rPr lang="de-DE" alt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mit Führung nichts zu tun.“</a:t>
            </a: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428827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 algn="ctr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spcBef>
                <a:spcPts val="0"/>
              </a:spcBef>
              <a:spcAft>
                <a:spcPts val="600"/>
              </a:spcAft>
              <a:buNone/>
              <a:tabLst>
                <a:tab pos="1079500" algn="l"/>
              </a:tabLst>
            </a:pPr>
            <a:r>
              <a:rPr lang="de-DE" alt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Führung in der Selbsthilfe</a:t>
            </a: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1863" indent="-5715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Formale Führungsstrukturen</a:t>
            </a:r>
            <a:b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de-DE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Satzungen/Geschäftsordnungen</a:t>
            </a:r>
            <a:br>
              <a:rPr lang="de-DE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 Arbeitsverhältnisse, Aufträge</a:t>
            </a:r>
          </a:p>
          <a:p>
            <a:pPr marL="931863" indent="-5715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Führung im Rahmen von Arbeits-teilung auf der Basis von Freiwillig-</a:t>
            </a:r>
            <a:r>
              <a:rPr lang="de-DE" alt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keit</a:t>
            </a: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864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-360363" algn="ctr">
              <a:spcBef>
                <a:spcPts val="0"/>
              </a:spcBef>
              <a:spcAft>
                <a:spcPts val="2400"/>
              </a:spcAft>
              <a:buNone/>
              <a:tabLst>
                <a:tab pos="1079500" algn="l"/>
              </a:tabLst>
            </a:pPr>
            <a:r>
              <a:rPr lang="de-DE" altLang="de-DE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Spezifika der Selbsthilfearbeit</a:t>
            </a: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0825" indent="-6270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Selbsthilfe vs. Führung</a:t>
            </a:r>
          </a:p>
          <a:p>
            <a:pPr marL="1520825" indent="-6270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Entscheidungskompetenz vs. Entscheidungswissen</a:t>
            </a:r>
          </a:p>
          <a:p>
            <a:pPr marL="1520825" indent="-6270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verstreute Strukturen</a:t>
            </a:r>
          </a:p>
          <a:p>
            <a:pPr marL="1520825" indent="-6270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Krankheit/Behinderung</a:t>
            </a: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278237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 algn="ctr">
              <a:spcAft>
                <a:spcPts val="18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1863" indent="-5715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Regeln der Zusammenarbeit </a:t>
            </a:r>
            <a: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altLang="de-DE" sz="3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Bottom</a:t>
            </a:r>
            <a: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3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3800" b="1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de-DE" altLang="de-DE" sz="3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31863" indent="-5715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Chancen digitaler  Kommunikation nutzen</a:t>
            </a:r>
          </a:p>
          <a:p>
            <a:pPr marL="931863" indent="-571500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Zentrierung auf Führungs-personen vermeiden</a:t>
            </a: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76734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 algn="ctr">
              <a:spcAft>
                <a:spcPts val="18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spcAft>
                <a:spcPts val="18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spcAft>
                <a:spcPts val="18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20825" indent="-804863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Personalführung</a:t>
            </a: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2668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Zuhören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Vorbildfunktion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Erreichbarkeit vs. Omnipräsenz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ichtig delegieren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eine Rückdelegation</a:t>
            </a: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11007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7544" y="1412776"/>
            <a:ext cx="8229600" cy="544522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60363" indent="0" algn="ctr">
              <a:spcBef>
                <a:spcPts val="0"/>
              </a:spcBef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1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Feedback geben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Fehlerkultur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Konflikte aushalten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Entscheiden – nicht </a:t>
            </a:r>
            <a:r>
              <a:rPr lang="de-DE" altLang="de-DE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ent</a:t>
            </a: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-scheiden ist auch entscheiden</a:t>
            </a:r>
          </a:p>
          <a:p>
            <a:pPr marL="1252538" indent="-536575"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1079500" algn="l"/>
              </a:tabLst>
            </a:pPr>
            <a:r>
              <a:rPr lang="de-DE" altLang="de-DE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Verlässlichkeit</a:t>
            </a:r>
          </a:p>
          <a:p>
            <a:pPr marL="360363" indent="0">
              <a:spcAft>
                <a:spcPts val="1200"/>
              </a:spcAft>
              <a:buNone/>
              <a:tabLst>
                <a:tab pos="1079500" algn="l"/>
              </a:tabLst>
            </a:pPr>
            <a:endParaRPr lang="de-DE" altLang="de-DE" sz="33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0363" indent="0" algn="ctr">
              <a:buNone/>
            </a:pPr>
            <a:endParaRPr lang="de-DE" altLang="de-DE" sz="3600" b="1" dirty="0" smtClean="0"/>
          </a:p>
        </p:txBody>
      </p:sp>
    </p:spTree>
    <p:extLst>
      <p:ext uri="{BB962C8B-B14F-4D97-AF65-F5344CB8AC3E}">
        <p14:creationId xmlns:p14="http://schemas.microsoft.com/office/powerpoint/2010/main" val="3167449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Bildschirmpräsentation (4:3)</PresentationFormat>
  <Paragraphs>69</Paragraphs>
  <Slides>11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Standarddesign</vt:lpstr>
      <vt:lpstr>Führungskompetenz  in der Selbsthilfe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BAG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Böhm</dc:creator>
  <cp:lastModifiedBy>Petra Gruendges</cp:lastModifiedBy>
  <cp:revision>93</cp:revision>
  <cp:lastPrinted>2018-10-09T07:38:01Z</cp:lastPrinted>
  <dcterms:created xsi:type="dcterms:W3CDTF">2007-04-25T13:59:55Z</dcterms:created>
  <dcterms:modified xsi:type="dcterms:W3CDTF">2018-10-09T07:38:06Z</dcterms:modified>
</cp:coreProperties>
</file>